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Lst>
  <p:sldIdLst>
    <p:sldId id="257" r:id="rId10"/>
    <p:sldId id="258" r:id="rId11"/>
    <p:sldId id="259" r:id="rId12"/>
    <p:sldId id="260" r:id="rId13"/>
    <p:sldId id="261" r:id="rId14"/>
    <p:sldId id="262" r:id="rId15"/>
    <p:sldId id="263" r:id="rId16"/>
    <p:sldId id="264" r:id="rId17"/>
    <p:sldId id="256"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880C0CF-D003-4945-97AF-EEBE7D44F8E3}" type="datetimeFigureOut">
              <a:rPr lang="ar-IQ" smtClean="0"/>
              <a:t>22/05/1441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C25446-D8D2-4671-B8E2-93F9D474F230}" type="slidenum">
              <a:rPr lang="ar-IQ" smtClean="0"/>
              <a:t>‹#›</a:t>
            </a:fld>
            <a:endParaRPr lang="ar-IQ"/>
          </a:p>
        </p:txBody>
      </p:sp>
    </p:spTree>
    <p:extLst>
      <p:ext uri="{BB962C8B-B14F-4D97-AF65-F5344CB8AC3E}">
        <p14:creationId xmlns:p14="http://schemas.microsoft.com/office/powerpoint/2010/main" val="2991212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80C0CF-D003-4945-97AF-EEBE7D44F8E3}" type="datetimeFigureOut">
              <a:rPr lang="ar-IQ" smtClean="0"/>
              <a:t>22/05/1441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C25446-D8D2-4671-B8E2-93F9D474F230}" type="slidenum">
              <a:rPr lang="ar-IQ" smtClean="0"/>
              <a:t>‹#›</a:t>
            </a:fld>
            <a:endParaRPr lang="ar-IQ"/>
          </a:p>
        </p:txBody>
      </p:sp>
    </p:spTree>
    <p:extLst>
      <p:ext uri="{BB962C8B-B14F-4D97-AF65-F5344CB8AC3E}">
        <p14:creationId xmlns:p14="http://schemas.microsoft.com/office/powerpoint/2010/main" val="2378757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80C0CF-D003-4945-97AF-EEBE7D44F8E3}" type="datetimeFigureOut">
              <a:rPr lang="ar-IQ" smtClean="0"/>
              <a:t>22/05/1441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C25446-D8D2-4671-B8E2-93F9D474F230}" type="slidenum">
              <a:rPr lang="ar-IQ" smtClean="0"/>
              <a:t>‹#›</a:t>
            </a:fld>
            <a:endParaRPr lang="ar-IQ"/>
          </a:p>
        </p:txBody>
      </p:sp>
    </p:spTree>
    <p:extLst>
      <p:ext uri="{BB962C8B-B14F-4D97-AF65-F5344CB8AC3E}">
        <p14:creationId xmlns:p14="http://schemas.microsoft.com/office/powerpoint/2010/main" val="1826874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0677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587679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71887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550341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881134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503662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287808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631207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80C0CF-D003-4945-97AF-EEBE7D44F8E3}" type="datetimeFigureOut">
              <a:rPr lang="ar-IQ" smtClean="0"/>
              <a:t>22/05/1441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C25446-D8D2-4671-B8E2-93F9D474F230}" type="slidenum">
              <a:rPr lang="ar-IQ" smtClean="0"/>
              <a:t>‹#›</a:t>
            </a:fld>
            <a:endParaRPr lang="ar-IQ"/>
          </a:p>
        </p:txBody>
      </p:sp>
    </p:spTree>
    <p:extLst>
      <p:ext uri="{BB962C8B-B14F-4D97-AF65-F5344CB8AC3E}">
        <p14:creationId xmlns:p14="http://schemas.microsoft.com/office/powerpoint/2010/main" val="22344889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3801263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325890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0848208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030779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627461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729424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8223495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6231072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9164648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66064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880C0CF-D003-4945-97AF-EEBE7D44F8E3}" type="datetimeFigureOut">
              <a:rPr lang="ar-IQ" smtClean="0"/>
              <a:t>22/05/1441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C25446-D8D2-4671-B8E2-93F9D474F230}" type="slidenum">
              <a:rPr lang="ar-IQ" smtClean="0"/>
              <a:t>‹#›</a:t>
            </a:fld>
            <a:endParaRPr lang="ar-IQ"/>
          </a:p>
        </p:txBody>
      </p:sp>
    </p:spTree>
    <p:extLst>
      <p:ext uri="{BB962C8B-B14F-4D97-AF65-F5344CB8AC3E}">
        <p14:creationId xmlns:p14="http://schemas.microsoft.com/office/powerpoint/2010/main" val="35542426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8589803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414504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3092287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1609925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9719922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0263029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2737241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2165005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8752595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994487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880C0CF-D003-4945-97AF-EEBE7D44F8E3}" type="datetimeFigureOut">
              <a:rPr lang="ar-IQ" smtClean="0"/>
              <a:t>22/05/1441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4C25446-D8D2-4671-B8E2-93F9D474F230}" type="slidenum">
              <a:rPr lang="ar-IQ" smtClean="0"/>
              <a:t>‹#›</a:t>
            </a:fld>
            <a:endParaRPr lang="ar-IQ"/>
          </a:p>
        </p:txBody>
      </p:sp>
    </p:spTree>
    <p:extLst>
      <p:ext uri="{BB962C8B-B14F-4D97-AF65-F5344CB8AC3E}">
        <p14:creationId xmlns:p14="http://schemas.microsoft.com/office/powerpoint/2010/main" val="26810970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7755455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2867677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8601769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1779533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3392224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0241026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2947643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5642417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834924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170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880C0CF-D003-4945-97AF-EEBE7D44F8E3}" type="datetimeFigureOut">
              <a:rPr lang="ar-IQ" smtClean="0"/>
              <a:t>22/05/1441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4C25446-D8D2-4671-B8E2-93F9D474F230}" type="slidenum">
              <a:rPr lang="ar-IQ" smtClean="0"/>
              <a:t>‹#›</a:t>
            </a:fld>
            <a:endParaRPr lang="ar-IQ"/>
          </a:p>
        </p:txBody>
      </p:sp>
    </p:spTree>
    <p:extLst>
      <p:ext uri="{BB962C8B-B14F-4D97-AF65-F5344CB8AC3E}">
        <p14:creationId xmlns:p14="http://schemas.microsoft.com/office/powerpoint/2010/main" val="26620615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3686512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1342315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671866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93558261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0312256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09028071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78918275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33192981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12053725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583989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880C0CF-D003-4945-97AF-EEBE7D44F8E3}" type="datetimeFigureOut">
              <a:rPr lang="ar-IQ" smtClean="0"/>
              <a:t>22/05/1441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4C25446-D8D2-4671-B8E2-93F9D474F230}" type="slidenum">
              <a:rPr lang="ar-IQ" smtClean="0"/>
              <a:t>‹#›</a:t>
            </a:fld>
            <a:endParaRPr lang="ar-IQ"/>
          </a:p>
        </p:txBody>
      </p:sp>
    </p:spTree>
    <p:extLst>
      <p:ext uri="{BB962C8B-B14F-4D97-AF65-F5344CB8AC3E}">
        <p14:creationId xmlns:p14="http://schemas.microsoft.com/office/powerpoint/2010/main" val="71100701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26499153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41972946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9667852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74561821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5846779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96954009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23898529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6402427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0959211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863619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880C0CF-D003-4945-97AF-EEBE7D44F8E3}" type="datetimeFigureOut">
              <a:rPr lang="ar-IQ" smtClean="0"/>
              <a:t>22/05/1441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4C25446-D8D2-4671-B8E2-93F9D474F230}" type="slidenum">
              <a:rPr lang="ar-IQ" smtClean="0"/>
              <a:t>‹#›</a:t>
            </a:fld>
            <a:endParaRPr lang="ar-IQ"/>
          </a:p>
        </p:txBody>
      </p:sp>
    </p:spTree>
    <p:extLst>
      <p:ext uri="{BB962C8B-B14F-4D97-AF65-F5344CB8AC3E}">
        <p14:creationId xmlns:p14="http://schemas.microsoft.com/office/powerpoint/2010/main" val="117362640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7231167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91929228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56379868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495605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7441721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17658917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11271012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03680872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66048729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650692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80C0CF-D003-4945-97AF-EEBE7D44F8E3}" type="datetimeFigureOut">
              <a:rPr lang="ar-IQ" smtClean="0"/>
              <a:t>22/05/1441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4C25446-D8D2-4671-B8E2-93F9D474F230}" type="slidenum">
              <a:rPr lang="ar-IQ" smtClean="0"/>
              <a:t>‹#›</a:t>
            </a:fld>
            <a:endParaRPr lang="ar-IQ"/>
          </a:p>
        </p:txBody>
      </p:sp>
    </p:spTree>
    <p:extLst>
      <p:ext uri="{BB962C8B-B14F-4D97-AF65-F5344CB8AC3E}">
        <p14:creationId xmlns:p14="http://schemas.microsoft.com/office/powerpoint/2010/main" val="273191392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6867446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15850474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28579073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92402250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66171330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16687551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06775557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79819881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6561020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519802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80C0CF-D003-4945-97AF-EEBE7D44F8E3}" type="datetimeFigureOut">
              <a:rPr lang="ar-IQ" smtClean="0"/>
              <a:t>22/05/1441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4C25446-D8D2-4671-B8E2-93F9D474F230}" type="slidenum">
              <a:rPr lang="ar-IQ" smtClean="0"/>
              <a:t>‹#›</a:t>
            </a:fld>
            <a:endParaRPr lang="ar-IQ"/>
          </a:p>
        </p:txBody>
      </p:sp>
    </p:spTree>
    <p:extLst>
      <p:ext uri="{BB962C8B-B14F-4D97-AF65-F5344CB8AC3E}">
        <p14:creationId xmlns:p14="http://schemas.microsoft.com/office/powerpoint/2010/main" val="246651049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38956040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28204749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96261466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3706162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93977119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25093167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05511577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72913157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33403880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0791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880C0CF-D003-4945-97AF-EEBE7D44F8E3}" type="datetimeFigureOut">
              <a:rPr lang="ar-IQ" smtClean="0"/>
              <a:t>22/05/1441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4C25446-D8D2-4671-B8E2-93F9D474F230}" type="slidenum">
              <a:rPr lang="ar-IQ" smtClean="0"/>
              <a:t>‹#›</a:t>
            </a:fld>
            <a:endParaRPr lang="ar-IQ"/>
          </a:p>
        </p:txBody>
      </p:sp>
    </p:spTree>
    <p:extLst>
      <p:ext uri="{BB962C8B-B14F-4D97-AF65-F5344CB8AC3E}">
        <p14:creationId xmlns:p14="http://schemas.microsoft.com/office/powerpoint/2010/main" val="4184554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414211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0428714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7317321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6312464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8693371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72647887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22669617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60A996-4291-470E-B007-F400ACA7FA40}" type="datetimeFigureOut">
              <a:rPr lang="ar-IQ" smtClean="0">
                <a:solidFill>
                  <a:prstClr val="black">
                    <a:tint val="75000"/>
                  </a:prstClr>
                </a:solidFill>
              </a:rPr>
              <a:pPr/>
              <a:t>22/05/1441</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EBBF92-D442-4F39-BE1E-EE577E63CBFF}"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66034807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nSpc>
                <a:spcPct val="115000"/>
              </a:lnSpc>
              <a:spcAft>
                <a:spcPts val="1000"/>
              </a:spcAft>
            </a:pPr>
            <a:r>
              <a:rPr lang="ar-IQ" b="1" dirty="0" smtClean="0">
                <a:ea typeface="Calibri"/>
              </a:rPr>
              <a:t/>
            </a:r>
            <a:br>
              <a:rPr lang="ar-IQ" b="1" dirty="0" smtClean="0">
                <a:ea typeface="Calibri"/>
              </a:rPr>
            </a:br>
            <a:r>
              <a:rPr lang="ar-IQ" b="1" dirty="0" smtClean="0">
                <a:ea typeface="Calibri"/>
              </a:rPr>
              <a:t>المحاضرة </a:t>
            </a:r>
            <a:r>
              <a:rPr lang="ar-IQ" b="1" dirty="0">
                <a:ea typeface="Calibri"/>
              </a:rPr>
              <a:t>التاسعة </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p:txBody>
          <a:bodyPr/>
          <a:lstStyle/>
          <a:p>
            <a:pPr lvl="1"/>
            <a:r>
              <a:rPr lang="ar-IQ" sz="1800" dirty="0">
                <a:solidFill>
                  <a:prstClr val="black"/>
                </a:solidFill>
              </a:rPr>
              <a:t>في المحاضرة السابقة تكلمنا </a:t>
            </a:r>
            <a:r>
              <a:rPr lang="ar-IQ" sz="1800" dirty="0" smtClean="0">
                <a:solidFill>
                  <a:prstClr val="black"/>
                </a:solidFill>
              </a:rPr>
              <a:t>عن</a:t>
            </a:r>
          </a:p>
          <a:p>
            <a:pPr lvl="0">
              <a:lnSpc>
                <a:spcPct val="115000"/>
              </a:lnSpc>
              <a:spcAft>
                <a:spcPts val="1000"/>
              </a:spcAft>
            </a:pPr>
            <a:r>
              <a:rPr lang="ar-IQ" sz="1600" b="1" u="sng" dirty="0">
                <a:solidFill>
                  <a:prstClr val="black"/>
                </a:solidFill>
                <a:ea typeface="Calibri"/>
                <a:cs typeface="Times New Roman"/>
              </a:rPr>
              <a:t>الملوحة وقلوية التربة </a:t>
            </a:r>
            <a:endParaRPr lang="en-US" sz="1200" dirty="0">
              <a:solidFill>
                <a:prstClr val="black"/>
              </a:solidFill>
              <a:ea typeface="Calibri"/>
              <a:cs typeface="Arial"/>
            </a:endParaRPr>
          </a:p>
          <a:p>
            <a:pPr lvl="0" algn="just">
              <a:lnSpc>
                <a:spcPct val="115000"/>
              </a:lnSpc>
              <a:spcAft>
                <a:spcPts val="1000"/>
              </a:spcAft>
              <a:tabLst>
                <a:tab pos="1330960" algn="l"/>
                <a:tab pos="5731510" algn="r"/>
              </a:tabLst>
            </a:pPr>
            <a:r>
              <a:rPr lang="ar-IQ" sz="1600" b="1" u="sng" dirty="0">
                <a:solidFill>
                  <a:prstClr val="black"/>
                </a:solidFill>
                <a:ea typeface="Calibri"/>
                <a:cs typeface="Times New Roman"/>
              </a:rPr>
              <a:t>تصنيف التربة </a:t>
            </a:r>
            <a:r>
              <a:rPr lang="ar-IQ" sz="1600" b="1" u="sng" dirty="0" err="1">
                <a:solidFill>
                  <a:prstClr val="black"/>
                </a:solidFill>
                <a:ea typeface="Calibri"/>
                <a:cs typeface="Times New Roman"/>
              </a:rPr>
              <a:t>المتاثرة</a:t>
            </a:r>
            <a:r>
              <a:rPr lang="ar-IQ" sz="1600" b="1" u="sng" dirty="0">
                <a:solidFill>
                  <a:prstClr val="black"/>
                </a:solidFill>
                <a:ea typeface="Calibri"/>
                <a:cs typeface="Times New Roman"/>
              </a:rPr>
              <a:t> </a:t>
            </a:r>
            <a:r>
              <a:rPr lang="ar-IQ" sz="1600" b="1" u="sng" dirty="0" err="1">
                <a:solidFill>
                  <a:prstClr val="black"/>
                </a:solidFill>
                <a:ea typeface="Calibri"/>
                <a:cs typeface="Times New Roman"/>
              </a:rPr>
              <a:t>بالاملاح</a:t>
            </a:r>
            <a:r>
              <a:rPr lang="ar-IQ" sz="1600" u="sng" dirty="0">
                <a:solidFill>
                  <a:prstClr val="black"/>
                </a:solidFill>
                <a:ea typeface="Calibri"/>
                <a:cs typeface="Times New Roman"/>
              </a:rPr>
              <a:t> </a:t>
            </a:r>
          </a:p>
          <a:p>
            <a:pPr lvl="0" algn="just">
              <a:lnSpc>
                <a:spcPct val="115000"/>
              </a:lnSpc>
              <a:spcAft>
                <a:spcPts val="1000"/>
              </a:spcAft>
              <a:tabLst>
                <a:tab pos="1330960" algn="l"/>
                <a:tab pos="5731510" algn="r"/>
              </a:tabLst>
            </a:pPr>
            <a:r>
              <a:rPr lang="ar-IQ" sz="1600" b="1" u="sng" dirty="0">
                <a:solidFill>
                  <a:prstClr val="black"/>
                </a:solidFill>
                <a:ea typeface="Calibri"/>
                <a:cs typeface="Times New Roman"/>
              </a:rPr>
              <a:t>اثر الملوحة على الانتاج  الزراعي </a:t>
            </a:r>
          </a:p>
          <a:p>
            <a:pPr lvl="0" algn="just">
              <a:lnSpc>
                <a:spcPct val="115000"/>
              </a:lnSpc>
              <a:spcAft>
                <a:spcPts val="1000"/>
              </a:spcAft>
              <a:tabLst>
                <a:tab pos="1330960" algn="l"/>
                <a:tab pos="5731510" algn="r"/>
              </a:tabLst>
            </a:pPr>
            <a:r>
              <a:rPr lang="ar-IQ" sz="1600" b="1" u="sng" dirty="0">
                <a:solidFill>
                  <a:prstClr val="black"/>
                </a:solidFill>
                <a:ea typeface="Calibri"/>
                <a:cs typeface="Times New Roman"/>
              </a:rPr>
              <a:t>استصلاح الاراضي المتأثرة بالملوحة </a:t>
            </a:r>
            <a:endParaRPr lang="ar-IQ" sz="1600" b="1" u="sng" dirty="0" smtClean="0">
              <a:solidFill>
                <a:prstClr val="black"/>
              </a:solidFill>
              <a:ea typeface="Calibri"/>
              <a:cs typeface="Times New Roman"/>
            </a:endParaRPr>
          </a:p>
          <a:p>
            <a:pPr lvl="0" algn="just">
              <a:lnSpc>
                <a:spcPct val="115000"/>
              </a:lnSpc>
              <a:spcAft>
                <a:spcPts val="1000"/>
              </a:spcAft>
              <a:tabLst>
                <a:tab pos="1330960" algn="l"/>
                <a:tab pos="5731510" algn="r"/>
              </a:tabLst>
            </a:pPr>
            <a:r>
              <a:rPr lang="ar-IQ" sz="1800" dirty="0">
                <a:solidFill>
                  <a:prstClr val="black"/>
                </a:solidFill>
                <a:cs typeface="Times New Roman"/>
              </a:rPr>
              <a:t>في محاضرة اليوم سوف نتكلم </a:t>
            </a:r>
            <a:r>
              <a:rPr lang="ar-IQ" sz="1800" dirty="0" smtClean="0">
                <a:solidFill>
                  <a:prstClr val="black"/>
                </a:solidFill>
                <a:cs typeface="Times New Roman"/>
              </a:rPr>
              <a:t>عن</a:t>
            </a:r>
          </a:p>
          <a:p>
            <a:pPr>
              <a:lnSpc>
                <a:spcPct val="115000"/>
              </a:lnSpc>
              <a:spcAft>
                <a:spcPts val="1000"/>
              </a:spcAft>
            </a:pPr>
            <a:r>
              <a:rPr lang="ar-IQ" sz="1800" b="1" u="sng" dirty="0">
                <a:ea typeface="Calibri"/>
                <a:cs typeface="Times New Roman"/>
              </a:rPr>
              <a:t>الادارة الملائمة للترب المستصلحة  :</a:t>
            </a:r>
            <a:endParaRPr lang="en-US" sz="1400" dirty="0">
              <a:ea typeface="Calibri"/>
              <a:cs typeface="Arial"/>
            </a:endParaRPr>
          </a:p>
          <a:p>
            <a:pPr lvl="0" algn="just">
              <a:lnSpc>
                <a:spcPct val="115000"/>
              </a:lnSpc>
              <a:spcAft>
                <a:spcPts val="1000"/>
              </a:spcAft>
              <a:tabLst>
                <a:tab pos="1330960" algn="l"/>
                <a:tab pos="5731510" algn="r"/>
              </a:tabLst>
            </a:pPr>
            <a:r>
              <a:rPr lang="ar-IQ" sz="1800" b="1" u="sng" dirty="0">
                <a:ea typeface="Calibri"/>
                <a:cs typeface="Times New Roman"/>
              </a:rPr>
              <a:t>التعايش مع الملوحة والقلوية </a:t>
            </a:r>
            <a:endParaRPr lang="ar-IQ" sz="1800" b="1" u="sng" dirty="0" smtClean="0">
              <a:ea typeface="Calibri"/>
              <a:cs typeface="Times New Roman"/>
            </a:endParaRPr>
          </a:p>
          <a:p>
            <a:pPr lvl="0" algn="just">
              <a:lnSpc>
                <a:spcPct val="115000"/>
              </a:lnSpc>
              <a:spcAft>
                <a:spcPts val="1000"/>
              </a:spcAft>
              <a:tabLst>
                <a:tab pos="1330960" algn="l"/>
                <a:tab pos="5731510" algn="r"/>
              </a:tabLst>
            </a:pPr>
            <a:endParaRPr lang="ar-IQ" sz="1800" dirty="0">
              <a:solidFill>
                <a:prstClr val="black"/>
              </a:solidFill>
              <a:cs typeface="Times New Roman"/>
            </a:endParaRPr>
          </a:p>
          <a:p>
            <a:pPr lvl="0" algn="just">
              <a:lnSpc>
                <a:spcPct val="115000"/>
              </a:lnSpc>
              <a:spcAft>
                <a:spcPts val="1000"/>
              </a:spcAft>
              <a:tabLst>
                <a:tab pos="1330960" algn="l"/>
                <a:tab pos="5731510" algn="r"/>
              </a:tabLst>
            </a:pPr>
            <a:endParaRPr lang="en-US" sz="1600" dirty="0">
              <a:solidFill>
                <a:prstClr val="black"/>
              </a:solidFill>
              <a:ea typeface="Calibri"/>
            </a:endParaRPr>
          </a:p>
          <a:p>
            <a:endParaRPr lang="ar-IQ" dirty="0"/>
          </a:p>
        </p:txBody>
      </p:sp>
    </p:spTree>
    <p:extLst>
      <p:ext uri="{BB962C8B-B14F-4D97-AF65-F5344CB8AC3E}">
        <p14:creationId xmlns:p14="http://schemas.microsoft.com/office/powerpoint/2010/main" val="389208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67544" y="332656"/>
            <a:ext cx="8445624" cy="5976664"/>
          </a:xfrm>
        </p:spPr>
        <p:txBody>
          <a:bodyPr>
            <a:normAutofit/>
          </a:bodyPr>
          <a:lstStyle/>
          <a:p>
            <a:pPr>
              <a:lnSpc>
                <a:spcPct val="115000"/>
              </a:lnSpc>
              <a:spcAft>
                <a:spcPts val="1000"/>
              </a:spcAft>
            </a:pPr>
            <a:r>
              <a:rPr lang="ar-IQ" b="1" u="sng" dirty="0">
                <a:ea typeface="Calibri"/>
                <a:cs typeface="Times New Roman"/>
              </a:rPr>
              <a:t>الادارة الملائمة للترب المستصلحة  :</a:t>
            </a:r>
            <a:endParaRPr lang="en-US" sz="2400" dirty="0">
              <a:ea typeface="Calibri"/>
              <a:cs typeface="Arial"/>
            </a:endParaRPr>
          </a:p>
          <a:p>
            <a:r>
              <a:rPr lang="ar-IQ" dirty="0">
                <a:ea typeface="Calibri"/>
                <a:cs typeface="Times New Roman"/>
              </a:rPr>
              <a:t>وتشمل تحسين ظروف التربة من حيث مغاض الماء وحركته في المقد وتحسين تهوية التربة بواسطة زراعة المحاصيل الملائمة واستعمال الدورات الزراعية وزيادة المادة العضوية في التربة اما عن طريق الدورات الزراعية او عن طريق اضافة المخلفات العضوية كذلك فان التسميد يعتبر ضروريا لان عملية غسل الاملاح تسبب ازالة الكثير من العناصر الغذائية كذلك استعمال ماء الري بما يتلاءم مع متطلبات الغسل , لان الاضافة العشوائية لماء الري سبب في رفع مستوى الماء الارضي وتملح الاراضي </a:t>
            </a:r>
            <a:endParaRPr lang="ar-IQ" dirty="0"/>
          </a:p>
        </p:txBody>
      </p:sp>
    </p:spTree>
    <p:extLst>
      <p:ext uri="{BB962C8B-B14F-4D97-AF65-F5344CB8AC3E}">
        <p14:creationId xmlns:p14="http://schemas.microsoft.com/office/powerpoint/2010/main" val="3626695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nSpc>
                <a:spcPct val="115000"/>
              </a:lnSpc>
              <a:spcAft>
                <a:spcPts val="1000"/>
              </a:spcAft>
            </a:pPr>
            <a:r>
              <a:rPr lang="ar-IQ" b="1" u="sng" dirty="0">
                <a:ea typeface="Calibri"/>
                <a:cs typeface="Times New Roman"/>
              </a:rPr>
              <a:t>التعايش مع الملوحة والقلوية  : </a:t>
            </a:r>
            <a:endParaRPr lang="en-US" sz="2400" dirty="0">
              <a:ea typeface="Calibri"/>
              <a:cs typeface="Arial"/>
            </a:endParaRPr>
          </a:p>
          <a:p>
            <a:pPr>
              <a:lnSpc>
                <a:spcPct val="115000"/>
              </a:lnSpc>
              <a:spcAft>
                <a:spcPts val="1000"/>
              </a:spcAft>
            </a:pPr>
            <a:r>
              <a:rPr lang="ar-IQ" dirty="0">
                <a:ea typeface="Calibri"/>
                <a:cs typeface="Times New Roman"/>
              </a:rPr>
              <a:t>عند عدم وجود نظام بزل وحيث تكون الترب متأثرة بالأملاح بالإمكان انتاج محاصيل باتباع بعض الاجراءات التي تجعل التربة اكثر ملائمه لنمو النبات وقد تساعد في تحسين ظروف التربة او منع تدهورها على الاقل ومن هذه الطرق . </a:t>
            </a:r>
            <a:endParaRPr lang="en-US" sz="2400" dirty="0">
              <a:ea typeface="Calibri"/>
              <a:cs typeface="Arial"/>
            </a:endParaRPr>
          </a:p>
          <a:p>
            <a:endParaRPr lang="ar-IQ" dirty="0"/>
          </a:p>
        </p:txBody>
      </p:sp>
    </p:spTree>
    <p:extLst>
      <p:ext uri="{BB962C8B-B14F-4D97-AF65-F5344CB8AC3E}">
        <p14:creationId xmlns:p14="http://schemas.microsoft.com/office/powerpoint/2010/main" val="126404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nSpc>
                <a:spcPct val="115000"/>
              </a:lnSpc>
              <a:spcAft>
                <a:spcPts val="1000"/>
              </a:spcAft>
            </a:pPr>
            <a:r>
              <a:rPr lang="ar-IQ" dirty="0">
                <a:ea typeface="Calibri"/>
                <a:cs typeface="Times New Roman"/>
              </a:rPr>
              <a:t>1</a:t>
            </a:r>
            <a:r>
              <a:rPr lang="ar-IQ" b="1" dirty="0">
                <a:ea typeface="Calibri"/>
                <a:cs typeface="Times New Roman"/>
              </a:rPr>
              <a:t>- اختيار المحاصيل التي تتحمل الملوحة</a:t>
            </a:r>
            <a:r>
              <a:rPr lang="ar-IQ" dirty="0">
                <a:ea typeface="Calibri"/>
                <a:cs typeface="Times New Roman"/>
              </a:rPr>
              <a:t> : </a:t>
            </a:r>
            <a:endParaRPr lang="en-US" sz="2400" dirty="0">
              <a:ea typeface="Calibri"/>
              <a:cs typeface="Arial"/>
            </a:endParaRPr>
          </a:p>
          <a:p>
            <a:r>
              <a:rPr lang="ar-IQ" dirty="0">
                <a:ea typeface="Calibri"/>
                <a:cs typeface="Times New Roman"/>
              </a:rPr>
              <a:t>ان عدد المحاصيل الاقتصادية المقاومة للملوحة محدود نوعا ما الا ان هناك اختلاف في مقاومة المحاصيل لهذه الظروف , ان اختيار محصول عالي التحمل للملوحة يكون دوما اكثر اقتصاديا لزراعة الاراضي الملحية من المحاصيل </a:t>
            </a:r>
            <a:r>
              <a:rPr lang="ar-IQ" dirty="0" err="1">
                <a:ea typeface="Calibri"/>
                <a:cs typeface="Times New Roman"/>
              </a:rPr>
              <a:t>واطئه</a:t>
            </a:r>
            <a:r>
              <a:rPr lang="ar-IQ" dirty="0">
                <a:ea typeface="Calibri"/>
                <a:cs typeface="Times New Roman"/>
              </a:rPr>
              <a:t> التحمل ويجب ان ترافق زراعة المحاصيل المقاومة اتباع خطوات ملائمة لزراعة مثل هذه المحاصيل واتباع طرق لاستنباط اصناف اكثر مقاومة للملوحة </a:t>
            </a:r>
            <a:endParaRPr lang="ar-IQ" dirty="0"/>
          </a:p>
        </p:txBody>
      </p:sp>
    </p:spTree>
    <p:extLst>
      <p:ext uri="{BB962C8B-B14F-4D97-AF65-F5344CB8AC3E}">
        <p14:creationId xmlns:p14="http://schemas.microsoft.com/office/powerpoint/2010/main" val="3520357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nSpc>
                <a:spcPct val="115000"/>
              </a:lnSpc>
              <a:spcAft>
                <a:spcPts val="1000"/>
              </a:spcAft>
            </a:pPr>
            <a:r>
              <a:rPr lang="ar-IQ" dirty="0">
                <a:ea typeface="Calibri"/>
                <a:cs typeface="Times New Roman"/>
              </a:rPr>
              <a:t>2</a:t>
            </a:r>
            <a:r>
              <a:rPr lang="ar-IQ" b="1" dirty="0">
                <a:ea typeface="Calibri"/>
                <a:cs typeface="Times New Roman"/>
              </a:rPr>
              <a:t>- استعمال طرق ارواء ملائمة :</a:t>
            </a:r>
            <a:r>
              <a:rPr lang="ar-IQ" dirty="0">
                <a:ea typeface="Calibri"/>
                <a:cs typeface="Times New Roman"/>
              </a:rPr>
              <a:t> </a:t>
            </a:r>
            <a:endParaRPr lang="en-US" sz="2400" dirty="0">
              <a:ea typeface="Calibri"/>
              <a:cs typeface="Arial"/>
            </a:endParaRPr>
          </a:p>
          <a:p>
            <a:pPr lvl="0" algn="just">
              <a:lnSpc>
                <a:spcPct val="115000"/>
              </a:lnSpc>
              <a:spcAft>
                <a:spcPts val="1000"/>
              </a:spcAft>
            </a:pPr>
            <a:r>
              <a:rPr lang="ar-IQ" dirty="0">
                <a:ea typeface="Calibri"/>
                <a:cs typeface="Times New Roman"/>
              </a:rPr>
              <a:t>قد ينفع اضافة الماء بأوقات متقاربة بحيث يمكن تخفيف التركيز الملحي لمحلول التربة بصورة مستمرة , كذلك قد يقوم ماء الري احيانا بغسل الاملاح وتحت </a:t>
            </a:r>
            <a:r>
              <a:rPr lang="ar-IQ" dirty="0" err="1">
                <a:ea typeface="Calibri"/>
                <a:cs typeface="Times New Roman"/>
              </a:rPr>
              <a:t>المنطقه</a:t>
            </a:r>
            <a:r>
              <a:rPr lang="ar-IQ" dirty="0">
                <a:ea typeface="Calibri"/>
                <a:cs typeface="Times New Roman"/>
              </a:rPr>
              <a:t> الجذرية فعند الري بالرش يتحرك الماء عادة الى الاسفل في معظم الاحيان ويمكن ان </a:t>
            </a:r>
            <a:r>
              <a:rPr lang="ar-IQ" dirty="0" smtClean="0">
                <a:ea typeface="Calibri"/>
                <a:cs typeface="Times New Roman"/>
              </a:rPr>
              <a:t>يحافظ </a:t>
            </a:r>
            <a:r>
              <a:rPr lang="ar-IQ" sz="3000" dirty="0" smtClean="0">
                <a:solidFill>
                  <a:prstClr val="black"/>
                </a:solidFill>
                <a:ea typeface="Calibri"/>
                <a:cs typeface="Times New Roman"/>
              </a:rPr>
              <a:t>على </a:t>
            </a:r>
            <a:r>
              <a:rPr lang="ar-IQ" sz="3000" dirty="0">
                <a:solidFill>
                  <a:prstClr val="black"/>
                </a:solidFill>
                <a:ea typeface="Calibri"/>
                <a:cs typeface="Times New Roman"/>
              </a:rPr>
              <a:t>تركيز ملحي مناسب وقد يقوم ماء الري بغسل الاملاح في المنطقة المحيطة بجذر المحاصيل </a:t>
            </a:r>
            <a:r>
              <a:rPr lang="ar-IQ" sz="3000" dirty="0" err="1">
                <a:solidFill>
                  <a:prstClr val="black"/>
                </a:solidFill>
                <a:ea typeface="Calibri"/>
                <a:cs typeface="Times New Roman"/>
              </a:rPr>
              <a:t>المزروعه</a:t>
            </a:r>
            <a:r>
              <a:rPr lang="ar-IQ" sz="3000" dirty="0">
                <a:solidFill>
                  <a:prstClr val="black"/>
                </a:solidFill>
                <a:ea typeface="Calibri"/>
                <a:cs typeface="Times New Roman"/>
              </a:rPr>
              <a:t> عدا مروز </a:t>
            </a:r>
            <a:endParaRPr lang="en-US" sz="2200" dirty="0">
              <a:solidFill>
                <a:prstClr val="black"/>
              </a:solidFill>
              <a:ea typeface="Calibri"/>
              <a:cs typeface="Arial"/>
            </a:endParaRPr>
          </a:p>
          <a:p>
            <a:pPr lvl="0">
              <a:lnSpc>
                <a:spcPct val="115000"/>
              </a:lnSpc>
              <a:spcAft>
                <a:spcPts val="1000"/>
              </a:spcAft>
            </a:pPr>
            <a:r>
              <a:rPr lang="ar-IQ" sz="3000" dirty="0">
                <a:solidFill>
                  <a:prstClr val="black"/>
                </a:solidFill>
                <a:ea typeface="Calibri"/>
                <a:cs typeface="Times New Roman"/>
              </a:rPr>
              <a:t>شكل ص</a:t>
            </a:r>
            <a:r>
              <a:rPr lang="ar-IQ" dirty="0">
                <a:solidFill>
                  <a:prstClr val="black"/>
                </a:solidFill>
                <a:ea typeface="Calibri"/>
                <a:cs typeface="Times New Roman"/>
              </a:rPr>
              <a:t> 186</a:t>
            </a:r>
            <a:endParaRPr lang="ar-IQ" dirty="0">
              <a:solidFill>
                <a:prstClr val="black"/>
              </a:solidFill>
            </a:endParaRPr>
          </a:p>
          <a:p>
            <a:pPr algn="just">
              <a:lnSpc>
                <a:spcPct val="115000"/>
              </a:lnSpc>
              <a:spcAft>
                <a:spcPts val="1000"/>
              </a:spcAft>
            </a:pPr>
            <a:endParaRPr lang="en-US" sz="2400" dirty="0">
              <a:ea typeface="Calibri"/>
              <a:cs typeface="Arial"/>
            </a:endParaRPr>
          </a:p>
          <a:p>
            <a:endParaRPr lang="ar-IQ" dirty="0"/>
          </a:p>
        </p:txBody>
      </p:sp>
    </p:spTree>
    <p:extLst>
      <p:ext uri="{BB962C8B-B14F-4D97-AF65-F5344CB8AC3E}">
        <p14:creationId xmlns:p14="http://schemas.microsoft.com/office/powerpoint/2010/main" val="782521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28674" name="Picture 2" descr="C:\Users\rashad\Desktop\New folder\٢٠١٩١٠٠٥_٢٢٣١٤٠.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16632"/>
            <a:ext cx="8836241" cy="6627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67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nSpc>
                <a:spcPct val="115000"/>
              </a:lnSpc>
              <a:spcAft>
                <a:spcPts val="1000"/>
              </a:spcAft>
            </a:pPr>
            <a:r>
              <a:rPr lang="ar-IQ" dirty="0" smtClean="0">
                <a:ea typeface="Calibri"/>
                <a:cs typeface="Times New Roman"/>
              </a:rPr>
              <a:t>تساعد </a:t>
            </a:r>
            <a:r>
              <a:rPr lang="ar-IQ" dirty="0">
                <a:ea typeface="Calibri"/>
                <a:cs typeface="Times New Roman"/>
              </a:rPr>
              <a:t>طريقة الري بالتنقيط احيانا على غسل الاملاح بعيدا عن الجذر بصورة غير واضحة وان الاستمرار بالري بهذه الطريقة دون غسل الاملاح او البزل قد يؤدي الى تملح المنطقة الجذرية  .</a:t>
            </a:r>
            <a:endParaRPr lang="en-US" sz="2400" dirty="0">
              <a:ea typeface="Calibri"/>
              <a:cs typeface="Arial"/>
            </a:endParaRPr>
          </a:p>
          <a:p>
            <a:endParaRPr lang="ar-IQ" dirty="0"/>
          </a:p>
        </p:txBody>
      </p:sp>
    </p:spTree>
    <p:extLst>
      <p:ext uri="{BB962C8B-B14F-4D97-AF65-F5344CB8AC3E}">
        <p14:creationId xmlns:p14="http://schemas.microsoft.com/office/powerpoint/2010/main" val="2023487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nSpc>
                <a:spcPct val="115000"/>
              </a:lnSpc>
              <a:spcAft>
                <a:spcPts val="1000"/>
              </a:spcAft>
            </a:pPr>
            <a:r>
              <a:rPr lang="ar-IQ" dirty="0">
                <a:ea typeface="Calibri"/>
                <a:cs typeface="Times New Roman"/>
              </a:rPr>
              <a:t>3</a:t>
            </a:r>
            <a:r>
              <a:rPr lang="ar-IQ" b="1" dirty="0">
                <a:ea typeface="Calibri"/>
                <a:cs typeface="Times New Roman"/>
              </a:rPr>
              <a:t>- استعمال طرق فلاحة :</a:t>
            </a:r>
            <a:r>
              <a:rPr lang="ar-IQ" dirty="0">
                <a:ea typeface="Calibri"/>
                <a:cs typeface="Times New Roman"/>
              </a:rPr>
              <a:t> </a:t>
            </a:r>
            <a:endParaRPr lang="en-US" sz="2400" dirty="0">
              <a:ea typeface="Calibri"/>
              <a:cs typeface="Arial"/>
            </a:endParaRPr>
          </a:p>
          <a:p>
            <a:pPr algn="just">
              <a:lnSpc>
                <a:spcPct val="115000"/>
              </a:lnSpc>
              <a:spcAft>
                <a:spcPts val="1000"/>
              </a:spcAft>
            </a:pPr>
            <a:r>
              <a:rPr lang="ar-IQ" dirty="0">
                <a:ea typeface="Calibri"/>
                <a:cs typeface="Times New Roman"/>
              </a:rPr>
              <a:t>ومن اهم هذه الطرق هو الزراعة على مروز وتعيير المرز بالماء قبل </a:t>
            </a:r>
            <a:r>
              <a:rPr lang="ar-IQ" dirty="0" err="1">
                <a:ea typeface="Calibri"/>
                <a:cs typeface="Times New Roman"/>
              </a:rPr>
              <a:t>الزراعه</a:t>
            </a:r>
            <a:r>
              <a:rPr lang="ar-IQ" dirty="0">
                <a:ea typeface="Calibri"/>
                <a:cs typeface="Times New Roman"/>
              </a:rPr>
              <a:t>  لغرض وضع البذور وغسل الاملاح بعيدا عن البذور لتسهيل عملية الانبات , وقد تساعد احيانا ري الارض رية قوية قبل الزراعة على تخفيف تركيز الاملاح حول البذور , اما في المناطق التي يوجد فيها الماء الارضي على اعماق قريبة من السطح </a:t>
            </a:r>
            <a:r>
              <a:rPr lang="ar-IQ" dirty="0" err="1">
                <a:ea typeface="Calibri"/>
                <a:cs typeface="Times New Roman"/>
              </a:rPr>
              <a:t>فبا</a:t>
            </a:r>
            <a:r>
              <a:rPr lang="ar-IQ" dirty="0">
                <a:ea typeface="Calibri"/>
                <a:cs typeface="Times New Roman"/>
              </a:rPr>
              <a:t> </a:t>
            </a:r>
            <a:r>
              <a:rPr lang="ar-IQ" dirty="0" err="1">
                <a:ea typeface="Calibri"/>
                <a:cs typeface="Times New Roman"/>
              </a:rPr>
              <a:t>لامكان</a:t>
            </a:r>
            <a:r>
              <a:rPr lang="ar-IQ" dirty="0">
                <a:ea typeface="Calibri"/>
                <a:cs typeface="Times New Roman"/>
              </a:rPr>
              <a:t> حرث سطح التربة باستمرار لتقليل من ارتفاع الماء بالخاصية الشعرية ولكن قد يؤدي الحرث المستمر في الترب </a:t>
            </a:r>
            <a:r>
              <a:rPr lang="ar-IQ" dirty="0" err="1">
                <a:ea typeface="Calibri"/>
                <a:cs typeface="Times New Roman"/>
              </a:rPr>
              <a:t>الصودوية</a:t>
            </a:r>
            <a:r>
              <a:rPr lang="ar-IQ" dirty="0">
                <a:ea typeface="Calibri"/>
                <a:cs typeface="Times New Roman"/>
              </a:rPr>
              <a:t> الى حدوث مشاكل فيزيائية في التربة . </a:t>
            </a:r>
            <a:endParaRPr lang="en-US" sz="2400" dirty="0">
              <a:ea typeface="Calibri"/>
              <a:cs typeface="Arial"/>
            </a:endParaRPr>
          </a:p>
          <a:p>
            <a:endParaRPr lang="ar-IQ" dirty="0"/>
          </a:p>
        </p:txBody>
      </p:sp>
    </p:spTree>
    <p:extLst>
      <p:ext uri="{BB962C8B-B14F-4D97-AF65-F5344CB8AC3E}">
        <p14:creationId xmlns:p14="http://schemas.microsoft.com/office/powerpoint/2010/main" val="3254702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82306879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407</Words>
  <Application>Microsoft Office PowerPoint</Application>
  <PresentationFormat>عرض على الشاشة (3:4)‏</PresentationFormat>
  <Paragraphs>22</Paragraphs>
  <Slides>9</Slides>
  <Notes>0</Notes>
  <HiddenSlides>0</HiddenSlides>
  <MMClips>0</MMClips>
  <ScaleCrop>false</ScaleCrop>
  <HeadingPairs>
    <vt:vector size="4" baseType="variant">
      <vt:variant>
        <vt:lpstr>نسق</vt:lpstr>
      </vt:variant>
      <vt:variant>
        <vt:i4>9</vt:i4>
      </vt:variant>
      <vt:variant>
        <vt:lpstr>عناوين الشرائح</vt:lpstr>
      </vt:variant>
      <vt:variant>
        <vt:i4>9</vt:i4>
      </vt:variant>
    </vt:vector>
  </HeadingPairs>
  <TitlesOfParts>
    <vt:vector size="18" baseType="lpstr">
      <vt:lpstr>نسق Office</vt:lpstr>
      <vt:lpstr>1_نسق Office</vt:lpstr>
      <vt:lpstr>2_نسق Office</vt:lpstr>
      <vt:lpstr>3_نسق Office</vt:lpstr>
      <vt:lpstr>4_نسق Office</vt:lpstr>
      <vt:lpstr>5_نسق Office</vt:lpstr>
      <vt:lpstr>6_نسق Office</vt:lpstr>
      <vt:lpstr>7_نسق Office</vt:lpstr>
      <vt:lpstr>8_نسق Office</vt:lpstr>
      <vt:lpstr> المحاضرة التاسعة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التاسعة  </dc:title>
  <dc:creator>Windows User</dc:creator>
  <cp:lastModifiedBy>Windows User</cp:lastModifiedBy>
  <cp:revision>1</cp:revision>
  <dcterms:created xsi:type="dcterms:W3CDTF">2020-01-17T17:28:17Z</dcterms:created>
  <dcterms:modified xsi:type="dcterms:W3CDTF">2020-01-17T17:30:29Z</dcterms:modified>
</cp:coreProperties>
</file>